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7"/>
  </p:notesMasterIdLst>
  <p:handoutMasterIdLst>
    <p:handoutMasterId r:id="rId18"/>
  </p:handoutMasterIdLst>
  <p:sldIdLst>
    <p:sldId id="295" r:id="rId2"/>
    <p:sldId id="290" r:id="rId3"/>
    <p:sldId id="292" r:id="rId4"/>
    <p:sldId id="294" r:id="rId5"/>
    <p:sldId id="298" r:id="rId6"/>
    <p:sldId id="291" r:id="rId7"/>
    <p:sldId id="296" r:id="rId8"/>
    <p:sldId id="297" r:id="rId9"/>
    <p:sldId id="299" r:id="rId10"/>
    <p:sldId id="300" r:id="rId11"/>
    <p:sldId id="301" r:id="rId12"/>
    <p:sldId id="302" r:id="rId13"/>
    <p:sldId id="303" r:id="rId14"/>
    <p:sldId id="304" r:id="rId15"/>
    <p:sldId id="305" r:id="rId1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0582" autoAdjust="0"/>
  </p:normalViewPr>
  <p:slideViewPr>
    <p:cSldViewPr snapToGrid="0" snapToObjects="1">
      <p:cViewPr varScale="1">
        <p:scale>
          <a:sx n="81" d="100"/>
          <a:sy n="81" d="100"/>
        </p:scale>
        <p:origin x="518" y="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2025/5/16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2025/5/16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2025/5/16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2025/5/16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2025/5/16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11F88A-A534-4174-9FBC-575D03BE62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A10F5A-E85F-49AB-A416-2A14DBFCA186}" type="datetime1">
              <a:rPr lang="zh-CN" altLang="en-US" smtClean="0"/>
              <a:t>2025/5/16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DE0CA-F061-C6E7-A0F3-41BC22643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055F42-133F-8FF7-FDF1-7543B7029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FBD63C-2297-1584-F8BB-985DC9719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917411B-AC7E-F477-5934-88356D116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C65169-5F7C-C820-6DD8-8712087D4F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2025/5/16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63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2025/5/16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B4C966-4E3F-438B-81D6-37AEA9069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21764-647E-4CC4-9385-D06ED31C78CC}" type="datetime1">
              <a:rPr lang="zh-CN" altLang="en-US" smtClean="0"/>
              <a:t>2025/5/16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5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icon to add picture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icon to add picture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2025/5/16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2025/5/16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icon to add picture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2025/5/16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2025/5/16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0" y="6589059"/>
            <a:ext cx="10515600" cy="161365"/>
          </a:xfrm>
        </p:spPr>
        <p:txBody>
          <a:bodyPr rtlCol="0">
            <a:normAutofit fontScale="25000" lnSpcReduction="20000"/>
          </a:bodyPr>
          <a:lstStyle/>
          <a:p>
            <a:pPr rtl="0"/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535"/>
            <a:ext cx="10820400" cy="4119569"/>
          </a:xfrm>
        </p:spPr>
        <p:txBody>
          <a:bodyPr rtlCol="0"/>
          <a:lstStyle/>
          <a:p>
            <a:pPr rtl="0"/>
            <a:r>
              <a:rPr lang="en-US" altLang="zh-CN" sz="4800" b="1" dirty="0"/>
              <a:t>Topic:</a:t>
            </a:r>
            <a:r>
              <a:rPr lang="en-US" altLang="zh-CN" sz="4800" dirty="0"/>
              <a:t> </a:t>
            </a:r>
            <a:r>
              <a:rPr lang="en-US" altLang="zh-CN" sz="4800" b="0" dirty="0"/>
              <a:t>Threads and Concurrency in Operating Systems</a:t>
            </a:r>
            <a:br>
              <a:rPr lang="en-US" altLang="zh-CN" sz="4800" dirty="0"/>
            </a:br>
            <a:r>
              <a:rPr lang="en-US" altLang="zh-CN" sz="4800" b="1" dirty="0"/>
              <a:t>Department:</a:t>
            </a:r>
            <a:r>
              <a:rPr lang="en-US" altLang="zh-CN" sz="4800" dirty="0"/>
              <a:t> Software Engineering</a:t>
            </a:r>
            <a:br>
              <a:rPr lang="en-US" altLang="zh-CN" sz="4800" dirty="0"/>
            </a:br>
            <a:r>
              <a:rPr lang="en-US" altLang="zh-CN" sz="4800" b="1" dirty="0"/>
              <a:t>University:</a:t>
            </a:r>
            <a:r>
              <a:rPr lang="en-US" altLang="zh-CN" sz="4800" dirty="0"/>
              <a:t> CWNU</a:t>
            </a:r>
            <a:endParaRPr lang="zh-cn" sz="48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9246-7EC2-F53B-0755-9C23C9B0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0"/>
            <a:ext cx="10523531" cy="3408197"/>
          </a:xfrm>
        </p:spPr>
        <p:txBody>
          <a:bodyPr/>
          <a:lstStyle/>
          <a:p>
            <a:r>
              <a:rPr lang="en-US" altLang="zh-CN" sz="3600" b="1" dirty="0"/>
              <a:t>         How OS Manages Threads</a:t>
            </a: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CN" b="1" dirty="0">
                <a:latin typeface="Gungsuh" panose="02030600000101010101" pitchFamily="18" charset="-127"/>
                <a:ea typeface="Gungsuh" panose="02030600000101010101" pitchFamily="18" charset="-127"/>
              </a:rPr>
              <a:t>&gt;</a:t>
            </a:r>
            <a:r>
              <a:rPr lang="en-US" altLang="zh-CN" sz="2800" dirty="0">
                <a:latin typeface="Gungsuh" panose="02030600000101010101" pitchFamily="18" charset="-127"/>
                <a:ea typeface="Gungsuh" panose="02030600000101010101" pitchFamily="18" charset="-127"/>
              </a:rPr>
              <a:t>OS uses a </a:t>
            </a:r>
            <a:r>
              <a:rPr lang="en-US" altLang="zh-CN" sz="2800" b="1" dirty="0">
                <a:latin typeface="Gungsuh" panose="02030600000101010101" pitchFamily="18" charset="-127"/>
                <a:ea typeface="Gungsuh" panose="02030600000101010101" pitchFamily="18" charset="-127"/>
              </a:rPr>
              <a:t>scheduler</a:t>
            </a:r>
            <a:r>
              <a:rPr lang="en-US" altLang="zh-CN" sz="2800" dirty="0">
                <a:latin typeface="Gungsuh" panose="02030600000101010101" pitchFamily="18" charset="-127"/>
                <a:ea typeface="Gungsuh" panose="02030600000101010101" pitchFamily="18" charset="-127"/>
              </a:rPr>
              <a:t> to decide which thread runs next.</a:t>
            </a:r>
            <a:br>
              <a:rPr lang="en-US" altLang="zh-CN" sz="2800" dirty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CN" sz="2800" dirty="0">
                <a:latin typeface="Gungsuh" panose="02030600000101010101" pitchFamily="18" charset="-127"/>
                <a:ea typeface="Gungsuh" panose="02030600000101010101" pitchFamily="18" charset="-127"/>
              </a:rPr>
              <a:t>&gt;</a:t>
            </a:r>
            <a:r>
              <a:rPr lang="en-US" altLang="zh-CN" sz="2800" b="1" dirty="0">
                <a:latin typeface="Gungsuh" panose="02030600000101010101" pitchFamily="18" charset="-127"/>
                <a:ea typeface="Gungsuh" panose="02030600000101010101" pitchFamily="18" charset="-127"/>
              </a:rPr>
              <a:t>Context switching</a:t>
            </a:r>
            <a:r>
              <a:rPr lang="en-US" altLang="zh-CN" sz="2800" dirty="0">
                <a:latin typeface="Gungsuh" panose="02030600000101010101" pitchFamily="18" charset="-127"/>
                <a:ea typeface="Gungsuh" panose="02030600000101010101" pitchFamily="18" charset="-127"/>
              </a:rPr>
              <a:t> happens when CPU changes from one thread to another.</a:t>
            </a:r>
            <a:br>
              <a:rPr lang="en-US" altLang="zh-CN" sz="2800" dirty="0"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altLang="zh-CN" sz="2800" dirty="0">
                <a:latin typeface="Gungsuh" panose="02030600000101010101" pitchFamily="18" charset="-127"/>
                <a:ea typeface="Gungsuh" panose="02030600000101010101" pitchFamily="18" charset="-127"/>
              </a:rPr>
              <a:t>&gt;OS gives each thread some time to run.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F242-A249-974E-AF44-3582C80B2D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6" y="3516406"/>
            <a:ext cx="10531474" cy="3172874"/>
          </a:xfrm>
        </p:spPr>
        <p:txBody>
          <a:bodyPr>
            <a:normAutofit fontScale="47500" lnSpcReduction="20000"/>
          </a:bodyPr>
          <a:lstStyle/>
          <a:p>
            <a:pPr algn="ctr">
              <a:buNone/>
            </a:pPr>
            <a:r>
              <a:rPr lang="en-US" altLang="zh-CN" sz="6700" b="1" dirty="0"/>
              <a:t>Critical Section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Gungsuh" panose="02030600000101010101" pitchFamily="18" charset="-127"/>
                <a:ea typeface="Gungsuh" panose="02030600000101010101" pitchFamily="18" charset="-127"/>
              </a:rPr>
              <a:t>A </a:t>
            </a:r>
            <a:r>
              <a:rPr lang="en-US" altLang="zh-CN" sz="3600" b="1" dirty="0">
                <a:latin typeface="Gungsuh" panose="02030600000101010101" pitchFamily="18" charset="-127"/>
                <a:ea typeface="Gungsuh" panose="02030600000101010101" pitchFamily="18" charset="-127"/>
              </a:rPr>
              <a:t>critical section</a:t>
            </a:r>
            <a:r>
              <a:rPr lang="en-US" altLang="zh-CN" sz="3600" dirty="0">
                <a:latin typeface="Gungsuh" panose="02030600000101010101" pitchFamily="18" charset="-127"/>
                <a:ea typeface="Gungsuh" panose="02030600000101010101" pitchFamily="18" charset="-127"/>
              </a:rPr>
              <a:t> is a part of the program where shared data is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Gungsuh" panose="02030600000101010101" pitchFamily="18" charset="-127"/>
                <a:ea typeface="Gungsuh" panose="02030600000101010101" pitchFamily="18" charset="-127"/>
              </a:rPr>
              <a:t>Only one thread should enter this part at a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Gungsuh" panose="02030600000101010101" pitchFamily="18" charset="-127"/>
                <a:ea typeface="Gungsuh" panose="02030600000101010101" pitchFamily="18" charset="-127"/>
              </a:rPr>
              <a:t>Helps avoid race conditions.</a:t>
            </a:r>
          </a:p>
          <a:p>
            <a:r>
              <a:rPr lang="zh-CN" altLang="en-US" sz="3600" dirty="0">
                <a:latin typeface="Gungsuh" panose="02030600000101010101" pitchFamily="18" charset="-127"/>
                <a:ea typeface="Gungsuh" panose="02030600000101010101" pitchFamily="18" charset="-127"/>
              </a:rPr>
              <a:t>🧠 </a:t>
            </a:r>
            <a:r>
              <a:rPr lang="en-US" altLang="zh-CN" sz="3600" i="1" dirty="0">
                <a:latin typeface="Gungsuh" panose="02030600000101010101" pitchFamily="18" charset="-127"/>
                <a:ea typeface="Gungsuh" panose="02030600000101010101" pitchFamily="18" charset="-127"/>
              </a:rPr>
              <a:t>Think of it like one person using the restroom at a time.</a:t>
            </a:r>
            <a:endParaRPr lang="en-US" altLang="zh-CN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540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6DF9-21E5-1B45-0134-6DBA8D81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zh-CN" sz="4000" b="1" dirty="0"/>
              <a:t>Race Condition</a:t>
            </a:r>
            <a:br>
              <a:rPr lang="en-GB" altLang="zh-CN" b="1" dirty="0"/>
            </a:b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33AABA-203D-F13D-5BCA-286B83FB30D3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30269" y="1579935"/>
            <a:ext cx="3923272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Happens when two threads use the same data at the same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If not controlled, it causes incorrect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6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Problem example:</a:t>
            </a:r>
            <a:endParaRPr kumimoji="0" lang="zh-CN" altLang="zh-CN" sz="26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6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Two people withdrawing money from one account at the same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46230-1EB6-0BF2-402D-45F9DCF2E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5" y="1371600"/>
            <a:ext cx="6279775" cy="5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E346-5FB3-34CC-AD18-B0B0267A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zh-CN" sz="4000" dirty="0"/>
              <a:t>Deadlock</a:t>
            </a:r>
            <a:endParaRPr lang="zh-CN" alt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14EFD-61B5-48A0-3F75-0A29E2A63E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0" y="1266824"/>
            <a:ext cx="11705665" cy="5241551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altLang="zh-CN" sz="5600" dirty="0"/>
              <a:t>A </a:t>
            </a:r>
            <a:r>
              <a:rPr lang="en-US" altLang="zh-CN" sz="5600" b="1" dirty="0"/>
              <a:t>deadlock</a:t>
            </a:r>
            <a:r>
              <a:rPr lang="en-US" altLang="zh-CN" sz="5600" dirty="0"/>
              <a:t> occurs when two or more threads (or processes) are stuck </a:t>
            </a:r>
            <a:r>
              <a:rPr lang="en-US" altLang="zh-CN" sz="5600" b="1" dirty="0"/>
              <a:t>waiting for each other to release resources</a:t>
            </a:r>
            <a:r>
              <a:rPr lang="en-US" altLang="zh-CN" sz="5600" dirty="0"/>
              <a:t>, and </a:t>
            </a:r>
            <a:r>
              <a:rPr lang="en-US" altLang="zh-CN" sz="5600" b="1" dirty="0"/>
              <a:t>none of them can continue</a:t>
            </a:r>
            <a:r>
              <a:rPr lang="en-US" altLang="zh-CN" sz="5600" dirty="0"/>
              <a:t>. It creates a situation where all the involved threads are </a:t>
            </a:r>
            <a:r>
              <a:rPr lang="en-US" altLang="zh-CN" sz="5600" b="1" dirty="0"/>
              <a:t>blocked forever</a:t>
            </a:r>
            <a:r>
              <a:rPr lang="en-US" altLang="zh-CN" sz="5600" dirty="0"/>
              <a:t>, and the program cannot make any further progress. Deadlocks usually happen when multiple threads hold some resources and try to acquire additional ones held by others — creating a </a:t>
            </a:r>
            <a:r>
              <a:rPr lang="en-US" altLang="zh-CN" sz="5600" b="1" dirty="0"/>
              <a:t>circular waiting loop</a:t>
            </a:r>
            <a:r>
              <a:rPr lang="en-US" altLang="zh-CN" sz="5600" dirty="0"/>
              <a:t>.</a:t>
            </a:r>
          </a:p>
          <a:p>
            <a:pPr>
              <a:buNone/>
            </a:pPr>
            <a:r>
              <a:rPr lang="zh-CN" altLang="en-US" sz="5600" b="1" dirty="0"/>
              <a:t>🧠 </a:t>
            </a:r>
            <a:r>
              <a:rPr lang="en-US" altLang="zh-CN" sz="5600" b="1" dirty="0"/>
              <a:t>Real-Life Example:</a:t>
            </a:r>
          </a:p>
          <a:p>
            <a:pPr>
              <a:buNone/>
            </a:pPr>
            <a:r>
              <a:rPr lang="en-US" altLang="zh-CN" sz="5600" dirty="0"/>
              <a:t>Imagine two cars coming from opposite directions on a narrow one-way street. Each car needs the other to </a:t>
            </a:r>
            <a:r>
              <a:rPr lang="en-US" altLang="zh-CN" sz="5600" b="1" dirty="0"/>
              <a:t>move back</a:t>
            </a:r>
            <a:r>
              <a:rPr lang="en-US" altLang="zh-CN" sz="5600" dirty="0"/>
              <a:t> to make room, but neither can move unless the other does so first. Since both are waiting, </a:t>
            </a:r>
            <a:r>
              <a:rPr lang="en-US" altLang="zh-CN" sz="5600" b="1" dirty="0"/>
              <a:t>no one moves</a:t>
            </a:r>
            <a:r>
              <a:rPr lang="en-US" altLang="zh-CN" sz="5600" dirty="0"/>
              <a:t>, and the road is completely blocked — this is exactly how a deadlock works in computing.</a:t>
            </a:r>
          </a:p>
          <a:p>
            <a:pPr>
              <a:buNone/>
            </a:pPr>
            <a:r>
              <a:rPr lang="zh-CN" altLang="en-US" sz="5600" b="1" dirty="0"/>
              <a:t>💡 </a:t>
            </a:r>
            <a:r>
              <a:rPr lang="en-US" altLang="zh-CN" sz="5600" b="1" dirty="0"/>
              <a:t>Summary: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5600" dirty="0"/>
              <a:t>Deadlock = </a:t>
            </a:r>
            <a:r>
              <a:rPr lang="en-US" altLang="zh-CN" sz="5600" b="1" dirty="0"/>
              <a:t>Mutual waiting forever</a:t>
            </a:r>
            <a:endParaRPr lang="en-US" altLang="zh-CN" sz="5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5600" dirty="0"/>
              <a:t>Caused by poor resource management and locking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5600" dirty="0"/>
              <a:t>Needs proper handling (e.g., timeout, deadlock detection)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08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A929-E992-EE54-B1FC-F509F5A4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zh-CN" sz="3200" dirty="0"/>
              <a:t>Starvation and </a:t>
            </a:r>
            <a:r>
              <a:rPr lang="en-GB" altLang="zh-CN" sz="3200" dirty="0" err="1"/>
              <a:t>Livelock</a:t>
            </a:r>
            <a:endParaRPr lang="zh-CN" altLang="en-US"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25C3D9-53DA-1201-73E1-EB029D1D2885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468193" y="2222125"/>
            <a:ext cx="340780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Starvation: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A thread waits too long and never gets to run.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Livelock: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Threads keep running but don’t make progress (just reacting to each other).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EE701-BD0C-273B-4B6E-AF0B67028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29" y="1257301"/>
            <a:ext cx="7832911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44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22D2-4FFD-A3D1-D9A6-E4F5C4F8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zh-CN" sz="4000" b="1" dirty="0"/>
              <a:t>Thread Libraries</a:t>
            </a:r>
            <a:br>
              <a:rPr lang="en-GB" altLang="zh-CN" b="1" dirty="0"/>
            </a:b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3028A4-D7A3-DD4B-F4AF-E1E95FA377E4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30269" y="1183853"/>
            <a:ext cx="9900490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Help us create and manage threads in programs.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Examples: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Pthreads (C/C++)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Java Threads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Windows Threads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These provide: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Thread creation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Joining threads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Synchronization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C7DA-7EBE-6BEA-E036-019AA484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zh-CN" sz="3600" dirty="0"/>
              <a:t>Conclusion</a:t>
            </a:r>
            <a:endParaRPr lang="zh-CN" alt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F1B2-DB36-103E-65A4-8B415FE101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4"/>
            <a:ext cx="10531474" cy="52818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/>
              <a:t>Threads are small and efficient parts of processes.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/>
              <a:t>Concurrency makes systems fast and responsive.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/>
              <a:t>Use synchronization to avoid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/>
              <a:t>Essential for modern apps and operating systems.</a:t>
            </a:r>
          </a:p>
          <a:p>
            <a:pPr>
              <a:buNone/>
            </a:pPr>
            <a:r>
              <a:rPr lang="zh-CN" altLang="en-US" sz="1800" dirty="0"/>
              <a:t>📚 </a:t>
            </a:r>
            <a:r>
              <a:rPr lang="en-US" altLang="zh-CN" sz="1800" b="1" dirty="0"/>
              <a:t>Simple Books to Refer:</a:t>
            </a:r>
            <a:endParaRPr lang="en-US" altLang="zh-C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i="1" dirty="0"/>
              <a:t>Operating System Concepts</a:t>
            </a:r>
            <a:r>
              <a:rPr lang="en-US" altLang="zh-CN" sz="1800" dirty="0"/>
              <a:t> – Silberschatz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i="1" dirty="0"/>
              <a:t>Modern Operating Systems</a:t>
            </a:r>
            <a:r>
              <a:rPr lang="en-US" altLang="zh-CN" sz="1800" dirty="0"/>
              <a:t> – Tanenbaum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i="1" dirty="0"/>
              <a:t>OS Internals and Design Principles</a:t>
            </a:r>
            <a:r>
              <a:rPr lang="en-US" altLang="zh-CN" sz="1800" dirty="0"/>
              <a:t> – William Stallings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60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559859"/>
            <a:ext cx="4763713" cy="4995582"/>
          </a:xfrm>
        </p:spPr>
        <p:txBody>
          <a:bodyPr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/>
              <a:t>A </a:t>
            </a:r>
            <a:r>
              <a:rPr lang="en-US" altLang="zh-CN" sz="1800" b="1" dirty="0"/>
              <a:t>thread</a:t>
            </a:r>
            <a:r>
              <a:rPr lang="en-US" altLang="zh-CN" sz="1800" dirty="0"/>
              <a:t> is the smallest part of a process that can run independently.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/>
              <a:t>Every process has at least one thread (called the main thread).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/>
              <a:t>Threads share the memory and resources of their process.</a:t>
            </a:r>
          </a:p>
          <a:p>
            <a:r>
              <a:rPr lang="zh-CN" altLang="en-US" sz="1800" dirty="0"/>
              <a:t>🧠 </a:t>
            </a:r>
            <a:r>
              <a:rPr lang="en-US" altLang="zh-CN" sz="1800" i="1" dirty="0"/>
              <a:t>Example: In a browser, one thread loads the page while another plays a video.</a:t>
            </a:r>
            <a:endParaRPr lang="en-US" altLang="zh-CN" sz="1800" dirty="0"/>
          </a:p>
          <a:p>
            <a:pPr rtl="0"/>
            <a:endParaRPr lang="en-US" altLang="ja-JP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725508"/>
          </a:xfrm>
        </p:spPr>
        <p:txBody>
          <a:bodyPr rtlCol="0">
            <a:normAutofit/>
          </a:bodyPr>
          <a:lstStyle/>
          <a:p>
            <a:pPr algn="ctr" rtl="0"/>
            <a:r>
              <a:rPr lang="en-GB" altLang="zh-CN" sz="3600" dirty="0"/>
              <a:t>What is a Thread?</a:t>
            </a:r>
            <a:endParaRPr lang="zh-c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40045-A9B0-74FD-7A51-C03109BE3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976" y="894229"/>
            <a:ext cx="6548719" cy="57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5808656" cy="4972919"/>
          </a:xfrm>
        </p:spPr>
        <p:txBody>
          <a:bodyPr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900" b="1" dirty="0"/>
              <a:t>Concurrency</a:t>
            </a:r>
            <a:r>
              <a:rPr lang="en-US" altLang="zh-CN" sz="1900" dirty="0"/>
              <a:t> means two or more tasks are happening at the same time (not necessarily simultaneously).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900" dirty="0"/>
              <a:t>The system switches between tasks very fast, making it look like they run together.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900" dirty="0"/>
              <a:t>Concurrency improves efficiency and performance.</a:t>
            </a:r>
          </a:p>
          <a:p>
            <a:r>
              <a:rPr lang="zh-CN" altLang="en-US" sz="1900" dirty="0"/>
              <a:t>🧠 </a:t>
            </a:r>
            <a:r>
              <a:rPr lang="en-US" altLang="zh-CN" sz="1900" i="1" dirty="0"/>
              <a:t>Think of it like a chef cooking many dishes by switching between them quickly</a:t>
            </a:r>
            <a:endParaRPr lang="en-US" altLang="zh-CN" sz="19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5808656" cy="583800"/>
          </a:xfrm>
        </p:spPr>
        <p:txBody>
          <a:bodyPr rtlCol="0"/>
          <a:lstStyle/>
          <a:p>
            <a:pPr rtl="0"/>
            <a:r>
              <a:rPr lang="en-GB" altLang="zh-CN" sz="3600" dirty="0"/>
              <a:t>What is Concurrency?</a:t>
            </a:r>
            <a:endParaRPr lang="zh-cn" sz="3600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CD26E7-8C0D-E84C-F81E-8D7DB44BE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24" y="-4352"/>
            <a:ext cx="5553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25" descr="包含电缆、连接器、红色的图片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椭圆形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9C10817-4C05-1990-BE54-816F57B1765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23238780"/>
              </p:ext>
            </p:extLst>
          </p:nvPr>
        </p:nvGraphicFramePr>
        <p:xfrm>
          <a:off x="4465638" y="3429000"/>
          <a:ext cx="7726362" cy="2689411"/>
        </p:xfrm>
        <a:graphic>
          <a:graphicData uri="http://schemas.openxmlformats.org/drawingml/2006/table">
            <a:tbl>
              <a:tblPr/>
              <a:tblGrid>
                <a:gridCol w="2575454">
                  <a:extLst>
                    <a:ext uri="{9D8B030D-6E8A-4147-A177-3AD203B41FA5}">
                      <a16:colId xmlns:a16="http://schemas.microsoft.com/office/drawing/2014/main" val="2470485997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val="2639932609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val="1556658290"/>
                    </a:ext>
                  </a:extLst>
                </a:gridCol>
              </a:tblGrid>
              <a:tr h="555111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Process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Thread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258416"/>
                  </a:ext>
                </a:extLst>
              </a:tr>
              <a:tr h="555111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Memory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Has its own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Shares memory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020295"/>
                  </a:ext>
                </a:extLst>
              </a:tr>
              <a:tr h="555111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Speed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Slower to create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Faster to create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471933"/>
                  </a:ext>
                </a:extLst>
              </a:tr>
              <a:tr h="1024078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Communication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Hard (IPC needed)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Easy (shared memory)</a:t>
                      </a:r>
                    </a:p>
                  </a:txBody>
                  <a:tcPr marL="67186" marR="67186" marT="33593" marB="335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500741"/>
                  </a:ext>
                </a:extLst>
              </a:tr>
            </a:tbl>
          </a:graphicData>
        </a:graphic>
      </p:graphicFrame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sz="2800" dirty="0"/>
              <a:t>Difference Between Process and Thread</a:t>
            </a:r>
            <a:endParaRPr lang="zh-cn" sz="2800" dirty="0"/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8B61C-2F84-6A85-D84F-37C452085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BB21E573-9E2F-3FF6-9786-1B769E3E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altLang="zh-CN" sz="2800" dirty="0"/>
              <a:t>Why Threads Are Useful</a:t>
            </a:r>
            <a:endParaRPr lang="zh-cn" sz="2800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DD27A2E1-5F3C-E944-877B-C71847FC9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V="1">
            <a:off x="838201" y="1559859"/>
            <a:ext cx="4433046" cy="58855"/>
          </a:xfrm>
        </p:spPr>
        <p:txBody>
          <a:bodyPr rtlCol="0">
            <a:normAutofit fontScale="25000" lnSpcReduction="20000"/>
          </a:bodyPr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06448-D216-3554-EBF8-85BBBB2C45F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 flipV="1">
            <a:off x="6932749" y="1"/>
            <a:ext cx="4433046" cy="87405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EACC4-7566-8C69-9305-11F03B90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052" y="396056"/>
            <a:ext cx="6293223" cy="629322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3F26668-BC84-C051-58D9-3A6F44A38B3B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194982" y="1545870"/>
            <a:ext cx="517711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Faster and lighter than processes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Saves system resources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Makes apps more responsive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Useful in: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altLang="zh-CN" sz="32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  &gt;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Games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altLang="zh-CN" sz="32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  &gt;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Servers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GB" altLang="zh-CN" sz="32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     &gt;</a:t>
            </a:r>
            <a:r>
              <a:rPr kumimoji="0" lang="zh-CN" altLang="zh-CN" sz="3200" b="0" i="1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Mobile apps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202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n-GB" altLang="zh-CN" sz="3200" dirty="0"/>
              <a:t>Single-thread vs Multi-thread</a:t>
            </a:r>
            <a:endParaRPr lang="zh-cn" sz="4000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V="1">
            <a:off x="838201" y="1559859"/>
            <a:ext cx="4433046" cy="58855"/>
          </a:xfrm>
        </p:spPr>
        <p:txBody>
          <a:bodyPr rtlCol="0">
            <a:normAutofit fontScale="25000" lnSpcReduction="20000"/>
          </a:bodyPr>
          <a:lstStyle/>
          <a:p>
            <a:pPr rtl="0"/>
            <a:r>
              <a:rPr lang="zh-cn"/>
              <a:t>副标题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A3CF7-A37C-B896-7F9D-DBAB946F327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092034" y="1936376"/>
            <a:ext cx="5992905" cy="45182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Multi-threaded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Executes multiple tasks concurrently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Faster and more responsive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More complex to develop (requires synchronization)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Utilizes multiple CPU 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Ideal for multitasking</a:t>
            </a:r>
          </a:p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Example: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A modern music player that plays music, shows animation, and responds to user input at the same time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EFCBEC9-3327-153E-7608-26B7877A5FFE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194982" y="1107288"/>
            <a:ext cx="6017559" cy="5678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altLang="zh-CN" sz="2000" b="1" dirty="0">
                <a:latin typeface="Gungsuh" panose="02030600000101010101" pitchFamily="18" charset="-127"/>
                <a:ea typeface="Gungsuh" panose="02030600000101010101" pitchFamily="18" charset="-127"/>
              </a:rPr>
              <a:t>Single-threaded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ungsuh" panose="02030600000101010101" pitchFamily="18" charset="-127"/>
                <a:ea typeface="Gungsuh" panose="02030600000101010101" pitchFamily="18" charset="-127"/>
              </a:rPr>
              <a:t>Executes one task at a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ungsuh" panose="02030600000101010101" pitchFamily="18" charset="-127"/>
                <a:ea typeface="Gungsuh" panose="02030600000101010101" pitchFamily="18" charset="-127"/>
              </a:rPr>
              <a:t>Slower and less responsive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ungsuh" panose="02030600000101010101" pitchFamily="18" charset="-127"/>
                <a:ea typeface="Gungsuh" panose="02030600000101010101" pitchFamily="18" charset="-127"/>
              </a:rPr>
              <a:t>Simple to develop and debug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ungsuh" panose="02030600000101010101" pitchFamily="18" charset="-127"/>
                <a:ea typeface="Gungsuh" panose="02030600000101010101" pitchFamily="18" charset="-127"/>
              </a:rPr>
              <a:t>Uses only one CPU 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ungsuh" panose="02030600000101010101" pitchFamily="18" charset="-127"/>
                <a:ea typeface="Gungsuh" panose="02030600000101010101" pitchFamily="18" charset="-127"/>
              </a:rPr>
              <a:t>Not ideal for multitasking</a:t>
            </a:r>
          </a:p>
          <a:p>
            <a:r>
              <a:rPr lang="en-US" altLang="zh-CN" sz="2000" b="1" dirty="0">
                <a:latin typeface="Gungsuh" panose="02030600000101010101" pitchFamily="18" charset="-127"/>
                <a:ea typeface="Gungsuh" panose="02030600000101010101" pitchFamily="18" charset="-127"/>
              </a:rPr>
              <a:t>Example:</a:t>
            </a:r>
            <a:r>
              <a:rPr lang="en-US" altLang="zh-CN" sz="2000" dirty="0">
                <a:latin typeface="Gungsuh" panose="02030600000101010101" pitchFamily="18" charset="-127"/>
                <a:ea typeface="Gungsuh" panose="02030600000101010101" pitchFamily="18" charset="-127"/>
              </a:rPr>
              <a:t> A basic music player that plays music first, then updates the screen later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n-GB" altLang="zh-CN" sz="3600" dirty="0"/>
              <a:t>Types of Threads</a:t>
            </a:r>
            <a:endParaRPr lang="zh-cn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2F5177-B3F7-8269-E8C8-3EEBCC23FF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4212384" cy="5154146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altLang="zh-CN" b="1" dirty="0"/>
              <a:t>User-level Threads (ULT):</a:t>
            </a:r>
            <a:endParaRPr lang="en-US" altLang="zh-CN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zh-CN" dirty="0"/>
              <a:t>Managed by the program, not the OS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dirty="0"/>
              <a:t>Very fast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Kernel-level Threads (KLT):</a:t>
            </a:r>
            <a:endParaRPr lang="en-US" altLang="zh-CN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zh-CN" dirty="0"/>
              <a:t>Managed by the Operating System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dirty="0"/>
              <a:t>Slower but more powerful</a:t>
            </a:r>
          </a:p>
          <a:p>
            <a:pPr>
              <a:buFont typeface="+mj-lt"/>
              <a:buAutoNum type="arabicPeriod"/>
            </a:pPr>
            <a:r>
              <a:rPr lang="en-US" altLang="zh-CN" b="1" dirty="0"/>
              <a:t>Hybrid Threads:</a:t>
            </a:r>
            <a:endParaRPr lang="en-US" altLang="zh-CN" dirty="0"/>
          </a:p>
          <a:p>
            <a:pPr marL="742950" lvl="1" indent="-285750">
              <a:buFont typeface="+mj-lt"/>
              <a:buAutoNum type="arabicPeriod"/>
            </a:pPr>
            <a:r>
              <a:rPr lang="en-US" altLang="zh-CN" dirty="0"/>
              <a:t>Combination of ULT and KLT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CN" dirty="0"/>
              <a:t>Used in modern OS</a:t>
            </a:r>
          </a:p>
          <a:p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F09356-7E79-4D46-17F1-66BA992E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694" y="1922929"/>
            <a:ext cx="6777318" cy="39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05D5-FF1E-2A60-0C14-1C6F9735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altLang="zh-CN" sz="3600" dirty="0"/>
              <a:t>Thread Life Cycle</a:t>
            </a:r>
            <a:endParaRPr lang="zh-CN" alt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120CF-0F3F-2866-E5E8-669F35739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0871" y="1176618"/>
            <a:ext cx="5740866" cy="539226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altLang="zh-CN" sz="2400" b="1" dirty="0"/>
              <a:t>New:</a:t>
            </a:r>
            <a:r>
              <a:rPr lang="en-US" altLang="zh-CN" sz="2400" dirty="0"/>
              <a:t> Thread is created</a:t>
            </a:r>
          </a:p>
          <a:p>
            <a:pPr>
              <a:buFont typeface="+mj-lt"/>
              <a:buAutoNum type="arabicPeriod"/>
            </a:pPr>
            <a:r>
              <a:rPr lang="en-US" altLang="zh-CN" sz="2400" b="1" dirty="0"/>
              <a:t>Ready:</a:t>
            </a:r>
            <a:r>
              <a:rPr lang="en-US" altLang="zh-CN" sz="2400" dirty="0"/>
              <a:t> Waiting for CPU</a:t>
            </a:r>
          </a:p>
          <a:p>
            <a:pPr>
              <a:buFont typeface="+mj-lt"/>
              <a:buAutoNum type="arabicPeriod"/>
            </a:pPr>
            <a:r>
              <a:rPr lang="en-US" altLang="zh-CN" sz="2400" b="1" dirty="0"/>
              <a:t>Running:</a:t>
            </a:r>
            <a:r>
              <a:rPr lang="en-US" altLang="zh-CN" sz="2400" dirty="0"/>
              <a:t> Using the CPU</a:t>
            </a:r>
          </a:p>
          <a:p>
            <a:pPr>
              <a:buFont typeface="+mj-lt"/>
              <a:buAutoNum type="arabicPeriod"/>
            </a:pPr>
            <a:r>
              <a:rPr lang="en-US" altLang="zh-CN" sz="2400" b="1" dirty="0"/>
              <a:t>Blocked/Waiting:</a:t>
            </a:r>
            <a:r>
              <a:rPr lang="en-US" altLang="zh-CN" sz="2400" dirty="0"/>
              <a:t> Waiting for something (like I/O)</a:t>
            </a:r>
          </a:p>
          <a:p>
            <a:pPr>
              <a:buFont typeface="+mj-lt"/>
              <a:buAutoNum type="arabicPeriod"/>
            </a:pPr>
            <a:r>
              <a:rPr lang="en-US" altLang="zh-CN" sz="2400" b="1" dirty="0"/>
              <a:t>Terminated:</a:t>
            </a:r>
            <a:r>
              <a:rPr lang="en-US" altLang="zh-CN" sz="2400" dirty="0"/>
              <a:t> Finished execution</a:t>
            </a:r>
          </a:p>
          <a:p>
            <a:r>
              <a:rPr lang="zh-CN" altLang="en-US" sz="2400" dirty="0"/>
              <a:t>🧠 </a:t>
            </a:r>
            <a:r>
              <a:rPr lang="en-US" altLang="zh-CN" sz="2400" i="1" dirty="0"/>
              <a:t>Add a diagram of this flow here for clarity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09396-05FA-3A24-EC15-3F85976D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1" y="1586473"/>
            <a:ext cx="4968688" cy="48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5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A8F3-D583-D0B5-82F9-A23B7BBC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465FF7-1AA7-CD41-D7D3-5B2DE39793F6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681231" y="1414523"/>
            <a:ext cx="1082160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Parallelism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means two or more tasks actually run at the same time (on different CPU cores).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Requires a multicore CPU.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Concurrency ≠ Parallelism (Concurrency is switching; Parallelism is truly doing things at once.)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0246F-5805-DD40-0BB5-5DD79445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065" y="3193676"/>
            <a:ext cx="7745506" cy="338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60147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{F240CE99-E5EE-414F-8098-6AC1485955B7}tf78318446_win32</Template>
  <TotalTime>72</TotalTime>
  <Words>856</Words>
  <Application>Microsoft Office PowerPoint</Application>
  <PresentationFormat>Widescreen</PresentationFormat>
  <Paragraphs>124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Gungsuh</vt:lpstr>
      <vt:lpstr>Meiryo UI</vt:lpstr>
      <vt:lpstr>Microsoft YaHei UI</vt:lpstr>
      <vt:lpstr>SimSun</vt:lpstr>
      <vt:lpstr>Arial</vt:lpstr>
      <vt:lpstr>Calibri</vt:lpstr>
      <vt:lpstr>Bold Tech</vt:lpstr>
      <vt:lpstr>Topic: Threads and Concurrency in Operating Systems Department: Software Engineering University: CWNU</vt:lpstr>
      <vt:lpstr>What is a Thread?</vt:lpstr>
      <vt:lpstr>What is Concurrency?</vt:lpstr>
      <vt:lpstr>Difference Between Process and Thread</vt:lpstr>
      <vt:lpstr>Why Threads Are Useful</vt:lpstr>
      <vt:lpstr>Single-thread vs Multi-thread</vt:lpstr>
      <vt:lpstr>Types of Threads</vt:lpstr>
      <vt:lpstr>Thread Life Cycle</vt:lpstr>
      <vt:lpstr>PowerPoint Presentation</vt:lpstr>
      <vt:lpstr>         How OS Manages Threads   &gt;OS uses a scheduler to decide which thread runs next. &gt;Context switching happens when CPU changes from one thread to another. &gt;OS gives each thread some time to run. </vt:lpstr>
      <vt:lpstr>Race Condition </vt:lpstr>
      <vt:lpstr>Deadlock</vt:lpstr>
      <vt:lpstr>Starvation and Livelock</vt:lpstr>
      <vt:lpstr>Thread Libraries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masud sijan</dc:creator>
  <cp:lastModifiedBy>masud sijan</cp:lastModifiedBy>
  <cp:revision>1</cp:revision>
  <dcterms:created xsi:type="dcterms:W3CDTF">2025-05-15T18:56:16Z</dcterms:created>
  <dcterms:modified xsi:type="dcterms:W3CDTF">2025-05-15T20:08:59Z</dcterms:modified>
</cp:coreProperties>
</file>